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4" r:id="rId4"/>
    <p:sldId id="259" r:id="rId5"/>
    <p:sldId id="265" r:id="rId6"/>
    <p:sldId id="266" r:id="rId7"/>
    <p:sldId id="267" r:id="rId8"/>
  </p:sldIdLst>
  <p:sldSz cx="12192000" cy="6858000"/>
  <p:notesSz cx="6858000" cy="9144000"/>
  <p:embeddedFontLst>
    <p:embeddedFont>
      <p:font typeface="Cambria" panose="02040503050406030204" pitchFamily="18" charset="0"/>
      <p:regular r:id="rId10"/>
      <p:bold r:id="rId11"/>
      <p:italic r:id="rId12"/>
      <p:boldItalic r:id="rId13"/>
    </p:embeddedFont>
    <p:embeddedFont>
      <p:font typeface="Trebuchet MS" panose="020B0603020202020204" pitchFamily="34" charset="0"/>
      <p:regular r:id="rId14"/>
      <p:bold r:id="rId15"/>
      <p:italic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hw3aO62czZ04AREqUz4trWcz9JD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33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36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106407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900"/>
          </a:p>
        </p:txBody>
      </p:sp>
      <p:sp>
        <p:nvSpPr>
          <p:cNvPr id="75" name="Google Shape;75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rebuchet MS"/>
              <a:buNone/>
            </a:pPr>
            <a:fld id="{00000000-1234-1234-1234-123412341234}" type="slidenum">
              <a:rPr lang="en-US" sz="12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1</a:t>
            </a:fld>
            <a:endParaRPr sz="1200" b="1" i="0" u="none" strike="noStrike" cap="none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982363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3f636c5992_0_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" name="Google Shape;104;g33f636c5992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69917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3f636c5992_0_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" name="Google Shape;104;g33f636c5992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28582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3f636c599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2" name="Google Shape;112;g33f636c599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31687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3f636c599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2" name="Google Shape;112;g33f636c599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37539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3f636c599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2" name="Google Shape;112;g33f636c599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909365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3f636c599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2" name="Google Shape;112;g33f636c599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8288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Üres" type="blank">
  <p:cSld name="BLANK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7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függőleges szöveg" type="vertTx">
  <p:cSld name="VERTICAL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>
            <a:spLocks noGrp="1"/>
          </p:cNvSpPr>
          <p:nvPr>
            <p:ph type="title"/>
          </p:nvPr>
        </p:nvSpPr>
        <p:spPr>
          <a:xfrm>
            <a:off x="609600" y="188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body" idx="1"/>
          </p:nvPr>
        </p:nvSpPr>
        <p:spPr>
          <a:xfrm rot="5400000">
            <a:off x="3833019" y="-1738633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0404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0404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0404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üggőleges cím és szöveg" type="vertTitleAndTx">
  <p:cSld name="VERTICAL_TITLE_AND_VERTICAL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>
            <a:spLocks noGrp="1"/>
          </p:cNvSpPr>
          <p:nvPr>
            <p:ph type="title"/>
          </p:nvPr>
        </p:nvSpPr>
        <p:spPr>
          <a:xfrm rot="5400000">
            <a:off x="7285038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body" idx="1"/>
          </p:nvPr>
        </p:nvSpPr>
        <p:spPr>
          <a:xfrm rot="5400000">
            <a:off x="1697038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0404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0404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0404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artalomrész" type="twoObj">
  <p:cSld name="TWO_OBJECT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8"/>
          <p:cNvSpPr txBox="1">
            <a:spLocks noGrp="1"/>
          </p:cNvSpPr>
          <p:nvPr>
            <p:ph type="title"/>
          </p:nvPr>
        </p:nvSpPr>
        <p:spPr>
          <a:xfrm>
            <a:off x="609600" y="188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8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404040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404040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8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  <p:pic>
        <p:nvPicPr>
          <p:cNvPr id="22" name="Google Shape;22;p8" title="EN Co-funded by the EU_POS.jpg"/>
          <p:cNvPicPr preferRelativeResize="0"/>
          <p:nvPr/>
        </p:nvPicPr>
        <p:blipFill rotWithShape="1">
          <a:blip r:embed="rId2">
            <a:alphaModFix/>
          </a:blip>
          <a:srcRect r="-6575"/>
          <a:stretch/>
        </p:blipFill>
        <p:spPr>
          <a:xfrm>
            <a:off x="0" y="6245227"/>
            <a:ext cx="2925394" cy="61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tartalom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9"/>
          <p:cNvSpPr txBox="1">
            <a:spLocks noGrp="1"/>
          </p:cNvSpPr>
          <p:nvPr>
            <p:ph type="title"/>
          </p:nvPr>
        </p:nvSpPr>
        <p:spPr>
          <a:xfrm>
            <a:off x="609600" y="188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body" idx="1"/>
          </p:nvPr>
        </p:nvSpPr>
        <p:spPr>
          <a:xfrm>
            <a:off x="609600" y="1484785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0404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0404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0404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0404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9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dia" type="title">
  <p:cSld name="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0"/>
          <p:cNvSpPr txBox="1">
            <a:spLocks noGrp="1"/>
          </p:cNvSpPr>
          <p:nvPr>
            <p:ph type="ctrTitle"/>
          </p:nvPr>
        </p:nvSpPr>
        <p:spPr>
          <a:xfrm>
            <a:off x="914400" y="1700809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0"/>
          <p:cNvSpPr txBox="1">
            <a:spLocks noGrp="1"/>
          </p:cNvSpPr>
          <p:nvPr>
            <p:ph type="subTitle" idx="1"/>
          </p:nvPr>
        </p:nvSpPr>
        <p:spPr>
          <a:xfrm>
            <a:off x="1828800" y="3284984"/>
            <a:ext cx="8534400" cy="1296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04040"/>
              </a:buClr>
              <a:buSzPts val="3200"/>
              <a:buFont typeface="Arial"/>
              <a:buNone/>
              <a:defRPr/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404040"/>
              </a:buClr>
              <a:buSzPts val="2800"/>
              <a:buFont typeface="Arial"/>
              <a:buNone/>
              <a:defRPr/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None/>
              <a:defRPr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Arial"/>
              <a:buNone/>
              <a:defRPr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Arial"/>
              <a:buNone/>
              <a:defRPr/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10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zakaszfejléc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04040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04040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04040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11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Összehasonlítás" type="twoTxTwoObj">
  <p:cSld name="TWO_OBJECTS_WITH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2"/>
          <p:cNvSpPr txBox="1">
            <a:spLocks noGrp="1"/>
          </p:cNvSpPr>
          <p:nvPr>
            <p:ph type="title"/>
          </p:nvPr>
        </p:nvSpPr>
        <p:spPr>
          <a:xfrm>
            <a:off x="609600" y="188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2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04040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04040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2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04040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04040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04040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04040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04040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04040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sak cím" type="titleOnly">
  <p:cSld name="TITLE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3"/>
          <p:cNvSpPr txBox="1">
            <a:spLocks noGrp="1"/>
          </p:cNvSpPr>
          <p:nvPr>
            <p:ph type="title"/>
          </p:nvPr>
        </p:nvSpPr>
        <p:spPr>
          <a:xfrm>
            <a:off x="609600" y="188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rtalomrész képaláírással" type="objTx">
  <p:cSld name="OBJECT_WITH_CAPTION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4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04040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404040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04040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404040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404040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404040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404040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54" name="Google Shape;54;p14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ép képaláírással" type="picTx">
  <p:cSld name="PICTURE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5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59" name="Google Shape;59;p15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04040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404040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404040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404040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404040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609600" y="188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609600" y="1484785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04040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404040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0B4C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opentender.e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opencorporates.al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Trebuchet MS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rPr>
              <a:t>1</a:t>
            </a:fld>
            <a:endParaRPr sz="1400" b="1" i="0" u="none" strike="noStrike" cap="none">
              <a:solidFill>
                <a:srgbClr val="888888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8" name="Google Shape;78;p1"/>
          <p:cNvSpPr/>
          <p:nvPr/>
        </p:nvSpPr>
        <p:spPr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"/>
          <p:cNvSpPr/>
          <p:nvPr/>
        </p:nvSpPr>
        <p:spPr>
          <a:xfrm>
            <a:off x="0" y="304800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" name="Google Shape;80;p1" descr="Ein Bild, das Logo, Grafiken, Schrift, Grafikdesign enthält.&#10;&#10;Automatisch generierte Beschreibu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87294" y="0"/>
            <a:ext cx="5487563" cy="6858002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"/>
          <p:cNvSpPr txBox="1"/>
          <p:nvPr/>
        </p:nvSpPr>
        <p:spPr>
          <a:xfrm>
            <a:off x="1144800" y="2209450"/>
            <a:ext cx="5426400" cy="33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sq-AL" sz="2800" b="1" dirty="0">
                <a:solidFill>
                  <a:srgbClr val="404040"/>
                </a:solidFill>
                <a:latin typeface="Cambria"/>
                <a:ea typeface="Cambria"/>
                <a:cs typeface="Cambria"/>
                <a:sym typeface="Cambria"/>
              </a:rPr>
              <a:t>Vlerësimi i Riskut dhe </a:t>
            </a:r>
            <a:r>
              <a:rPr lang="sq-AL" sz="2800" b="1" dirty="0" err="1">
                <a:solidFill>
                  <a:srgbClr val="404040"/>
                </a:solidFill>
                <a:latin typeface="Cambria"/>
                <a:ea typeface="Cambria"/>
                <a:cs typeface="Cambria"/>
                <a:sym typeface="Cambria"/>
              </a:rPr>
              <a:t>Performancës</a:t>
            </a:r>
            <a:r>
              <a:rPr lang="sq-AL" sz="2800" b="1" dirty="0">
                <a:solidFill>
                  <a:srgbClr val="404040"/>
                </a:solidFill>
                <a:latin typeface="Cambria"/>
                <a:ea typeface="Cambria"/>
                <a:cs typeface="Cambria"/>
                <a:sym typeface="Cambria"/>
              </a:rPr>
              <a:t> së </a:t>
            </a:r>
            <a:r>
              <a:rPr lang="sq-AL" sz="2800" b="1" dirty="0" err="1">
                <a:solidFill>
                  <a:srgbClr val="404040"/>
                </a:solidFill>
                <a:latin typeface="Cambria"/>
                <a:ea typeface="Cambria"/>
                <a:cs typeface="Cambria"/>
                <a:sym typeface="Cambria"/>
              </a:rPr>
              <a:t>Gjoka</a:t>
            </a:r>
            <a:r>
              <a:rPr lang="sq-AL" sz="2800" b="1" dirty="0">
                <a:solidFill>
                  <a:srgbClr val="404040"/>
                </a:solidFill>
                <a:latin typeface="Cambria"/>
                <a:ea typeface="Cambria"/>
                <a:cs typeface="Cambria"/>
                <a:sym typeface="Cambria"/>
              </a:rPr>
              <a:t> Konstruksion </a:t>
            </a:r>
            <a:r>
              <a:rPr lang="en-US" sz="2800" b="1" dirty="0" err="1" smtClean="0">
                <a:solidFill>
                  <a:srgbClr val="404040"/>
                </a:solidFill>
                <a:latin typeface="Cambria"/>
                <a:ea typeface="Cambria"/>
                <a:cs typeface="Cambria"/>
                <a:sym typeface="Cambria"/>
              </a:rPr>
              <a:t>në</a:t>
            </a:r>
            <a:r>
              <a:rPr lang="en-US" sz="2800" b="1" dirty="0" smtClean="0">
                <a:solidFill>
                  <a:srgbClr val="40404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800" b="1" dirty="0" err="1" smtClean="0">
                <a:solidFill>
                  <a:srgbClr val="404040"/>
                </a:solidFill>
                <a:latin typeface="Cambria"/>
                <a:ea typeface="Cambria"/>
                <a:cs typeface="Cambria"/>
                <a:sym typeface="Cambria"/>
              </a:rPr>
              <a:t>Prokurime</a:t>
            </a:r>
            <a:r>
              <a:rPr lang="en-US" sz="2800" b="1" dirty="0" smtClean="0">
                <a:solidFill>
                  <a:srgbClr val="40404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800" b="1" dirty="0" err="1" smtClean="0">
                <a:solidFill>
                  <a:srgbClr val="404040"/>
                </a:solidFill>
                <a:latin typeface="Cambria"/>
                <a:ea typeface="Cambria"/>
                <a:cs typeface="Cambria"/>
                <a:sym typeface="Cambria"/>
              </a:rPr>
              <a:t>Publike</a:t>
            </a:r>
            <a:r>
              <a:rPr lang="en-US" sz="2800" b="1" dirty="0" smtClean="0">
                <a:solidFill>
                  <a:srgbClr val="40404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sq-AL" sz="2800" b="1" dirty="0" smtClean="0">
                <a:solidFill>
                  <a:srgbClr val="404040"/>
                </a:solidFill>
                <a:latin typeface="Cambria"/>
                <a:ea typeface="Cambria"/>
                <a:cs typeface="Cambria"/>
                <a:sym typeface="Cambria"/>
              </a:rPr>
              <a:t>përmes </a:t>
            </a:r>
            <a:r>
              <a:rPr lang="sq-AL" sz="2800" b="1" dirty="0" err="1" smtClean="0">
                <a:solidFill>
                  <a:srgbClr val="404040"/>
                </a:solidFill>
                <a:latin typeface="Cambria"/>
                <a:ea typeface="Cambria"/>
                <a:cs typeface="Cambria"/>
                <a:sym typeface="Cambria"/>
              </a:rPr>
              <a:t>Open</a:t>
            </a:r>
            <a:r>
              <a:rPr lang="sq-AL" sz="2800" b="1" dirty="0" smtClean="0">
                <a:solidFill>
                  <a:srgbClr val="404040"/>
                </a:solidFill>
                <a:latin typeface="Cambria"/>
                <a:ea typeface="Cambria"/>
                <a:cs typeface="Cambria"/>
                <a:sym typeface="Cambria"/>
              </a:rPr>
              <a:t> Tender </a:t>
            </a:r>
            <a:r>
              <a:rPr lang="sq-AL" sz="2800" b="1" dirty="0" err="1" smtClean="0">
                <a:solidFill>
                  <a:srgbClr val="404040"/>
                </a:solidFill>
                <a:latin typeface="Cambria"/>
                <a:ea typeface="Cambria"/>
                <a:cs typeface="Cambria"/>
                <a:sym typeface="Cambria"/>
              </a:rPr>
              <a:t>Europe</a:t>
            </a:r>
            <a:endParaRPr sz="2800" b="1" dirty="0">
              <a:solidFill>
                <a:srgbClr val="40404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 dirty="0">
              <a:solidFill>
                <a:srgbClr val="40404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rgbClr val="404040"/>
                </a:solidFill>
                <a:latin typeface="Cambria"/>
                <a:ea typeface="Cambria"/>
                <a:cs typeface="Cambria"/>
                <a:sym typeface="Cambria"/>
              </a:rPr>
              <a:t>Date 27.04.2026</a:t>
            </a:r>
            <a:endParaRPr sz="2800" b="1" dirty="0">
              <a:solidFill>
                <a:srgbClr val="40404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82" name="Google Shape;82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935725" cy="130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3f636c5992_0_17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9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107" name="Google Shape;107;g33f636c5992_0_17"/>
          <p:cNvSpPr txBox="1">
            <a:spLocks noGrp="1"/>
          </p:cNvSpPr>
          <p:nvPr>
            <p:ph type="title"/>
          </p:nvPr>
        </p:nvSpPr>
        <p:spPr>
          <a:xfrm>
            <a:off x="609700" y="189675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108670"/>
                </a:solidFill>
              </a:rPr>
              <a:t>The iMonitor 2.0 project</a:t>
            </a:r>
            <a:endParaRPr>
              <a:solidFill>
                <a:srgbClr val="108670"/>
              </a:solidFill>
            </a:endParaRPr>
          </a:p>
        </p:txBody>
      </p:sp>
      <p:pic>
        <p:nvPicPr>
          <p:cNvPr id="108" name="Google Shape;108;g33f636c5992_0_17"/>
          <p:cNvPicPr preferRelativeResize="0"/>
          <p:nvPr/>
        </p:nvPicPr>
        <p:blipFill rotWithShape="1">
          <a:blip r:embed="rId3">
            <a:alphaModFix/>
          </a:blip>
          <a:srcRect b="10"/>
          <a:stretch/>
        </p:blipFill>
        <p:spPr>
          <a:xfrm>
            <a:off x="10128528" y="0"/>
            <a:ext cx="1921092" cy="240030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700" y="1803791"/>
            <a:ext cx="824679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q-AL" sz="1800" dirty="0" err="1"/>
              <a:t>Open</a:t>
            </a:r>
            <a:r>
              <a:rPr lang="sq-AL" sz="1800" dirty="0"/>
              <a:t> Tender </a:t>
            </a:r>
            <a:r>
              <a:rPr lang="sq-AL" sz="1800" dirty="0" err="1" smtClean="0"/>
              <a:t>Europe</a:t>
            </a:r>
            <a:endParaRPr lang="en-US" sz="1800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Platformë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për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Transparencën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në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Prokurimet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Publike</a:t>
            </a:r>
            <a:endParaRPr lang="en-US" sz="1800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sz="1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Mundeson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sq-A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analizën e kontratave, kompanive dhe autoriteteve </a:t>
            </a:r>
            <a:r>
              <a:rPr kumimoji="0" lang="sq-AL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kontraktore</a:t>
            </a:r>
            <a:r>
              <a:rPr kumimoji="0" lang="sq-A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sq-A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sq-A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Përdoret për identifikimin e riskut dhe mungesës së konkurrencës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sq-A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sq-A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Mundëson krahasime sipas vlerës, viteve dhe institucioneve </a:t>
            </a:r>
            <a:endParaRPr lang="en-US" sz="1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en-US" sz="1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hlinkClick r:id="rId4" action="ppaction://hlinkfile"/>
              </a:rPr>
              <a:t> opentender.eu</a:t>
            </a:r>
            <a:endParaRPr lang="en-US" sz="1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en-US" sz="1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3f636c5992_0_17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9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107" name="Google Shape;107;g33f636c5992_0_17"/>
          <p:cNvSpPr txBox="1">
            <a:spLocks noGrp="1"/>
          </p:cNvSpPr>
          <p:nvPr>
            <p:ph type="title"/>
          </p:nvPr>
        </p:nvSpPr>
        <p:spPr>
          <a:xfrm>
            <a:off x="609600" y="188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l"/>
            <a:r>
              <a:rPr lang="en-US" dirty="0" err="1" smtClean="0">
                <a:solidFill>
                  <a:srgbClr val="108670"/>
                </a:solidFill>
              </a:rPr>
              <a:t>Kontraktori</a:t>
            </a:r>
            <a:r>
              <a:rPr lang="en-US" dirty="0" smtClean="0">
                <a:solidFill>
                  <a:srgbClr val="108670"/>
                </a:solidFill>
              </a:rPr>
              <a:t> </a:t>
            </a:r>
            <a:r>
              <a:rPr lang="sq-AL" dirty="0" err="1" smtClean="0">
                <a:solidFill>
                  <a:srgbClr val="108670"/>
                </a:solidFill>
              </a:rPr>
              <a:t>Gjoka</a:t>
            </a:r>
            <a:r>
              <a:rPr lang="sq-AL" dirty="0" smtClean="0">
                <a:solidFill>
                  <a:srgbClr val="108670"/>
                </a:solidFill>
              </a:rPr>
              <a:t> </a:t>
            </a:r>
            <a:r>
              <a:rPr lang="sq-AL" dirty="0">
                <a:solidFill>
                  <a:srgbClr val="108670"/>
                </a:solidFill>
              </a:rPr>
              <a:t>Konstruksion </a:t>
            </a:r>
            <a:endParaRPr dirty="0">
              <a:solidFill>
                <a:srgbClr val="108670"/>
              </a:solidFill>
            </a:endParaRPr>
          </a:p>
        </p:txBody>
      </p:sp>
      <p:pic>
        <p:nvPicPr>
          <p:cNvPr id="108" name="Google Shape;108;g33f636c5992_0_17"/>
          <p:cNvPicPr preferRelativeResize="0"/>
          <p:nvPr/>
        </p:nvPicPr>
        <p:blipFill rotWithShape="1">
          <a:blip r:embed="rId3">
            <a:alphaModFix/>
          </a:blip>
          <a:srcRect b="10"/>
          <a:stretch/>
        </p:blipFill>
        <p:spPr>
          <a:xfrm>
            <a:off x="10128528" y="0"/>
            <a:ext cx="1921092" cy="2400302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g33f636c5992_0_17"/>
          <p:cNvSpPr txBox="1">
            <a:spLocks noGrp="1"/>
          </p:cNvSpPr>
          <p:nvPr>
            <p:ph type="body" idx="1"/>
          </p:nvPr>
        </p:nvSpPr>
        <p:spPr>
          <a:xfrm>
            <a:off x="609600" y="1266685"/>
            <a:ext cx="9910929" cy="4755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rgbClr val="108670"/>
              </a:buClr>
              <a:buSzPts val="3200"/>
              <a:buNone/>
            </a:pPr>
            <a:r>
              <a:rPr lang="sq-AL" sz="2000" dirty="0"/>
              <a:t>Kompania </a:t>
            </a:r>
            <a:r>
              <a:rPr lang="sq-AL" sz="2000" b="1" dirty="0" err="1"/>
              <a:t>Gjoka</a:t>
            </a:r>
            <a:r>
              <a:rPr lang="sq-AL" sz="2000" b="1" dirty="0"/>
              <a:t> Konstruksion</a:t>
            </a:r>
            <a:r>
              <a:rPr lang="sq-AL" sz="2000" dirty="0"/>
              <a:t> rezulton një nga operatorët ekonomikë më aktivë në prokurimet publike në </a:t>
            </a:r>
            <a:r>
              <a:rPr lang="sq-AL" sz="2000" dirty="0" smtClean="0"/>
              <a:t>Shqipëri</a:t>
            </a:r>
            <a:endParaRPr lang="en-US" sz="2000" dirty="0" smtClean="0"/>
          </a:p>
          <a:p>
            <a:pPr marL="0" indent="0">
              <a:spcBef>
                <a:spcPts val="0"/>
              </a:spcBef>
              <a:buClr>
                <a:srgbClr val="108670"/>
              </a:buClr>
              <a:buSzPts val="3200"/>
              <a:buNone/>
            </a:pPr>
            <a:endParaRPr lang="en-US" sz="2000" dirty="0">
              <a:solidFill>
                <a:srgbClr val="666666"/>
              </a:solidFill>
            </a:endParaRPr>
          </a:p>
          <a:p>
            <a:pPr marL="0" indent="0">
              <a:spcBef>
                <a:spcPts val="0"/>
              </a:spcBef>
              <a:buClr>
                <a:srgbClr val="108670"/>
              </a:buClr>
              <a:buSzPts val="3200"/>
              <a:buNone/>
            </a:pPr>
            <a:r>
              <a:rPr lang="en-US" sz="2000" dirty="0" err="1" smtClean="0">
                <a:solidFill>
                  <a:srgbClr val="666666"/>
                </a:solidFill>
              </a:rPr>
              <a:t>Për</a:t>
            </a:r>
            <a:r>
              <a:rPr lang="en-US" sz="2000" dirty="0" smtClean="0">
                <a:solidFill>
                  <a:srgbClr val="666666"/>
                </a:solidFill>
              </a:rPr>
              <a:t> </a:t>
            </a:r>
            <a:r>
              <a:rPr lang="en-US" sz="2000" dirty="0" err="1">
                <a:solidFill>
                  <a:srgbClr val="666666"/>
                </a:solidFill>
              </a:rPr>
              <a:t>periudhen</a:t>
            </a:r>
            <a:r>
              <a:rPr lang="en-US" sz="2000" dirty="0">
                <a:solidFill>
                  <a:srgbClr val="666666"/>
                </a:solidFill>
              </a:rPr>
              <a:t> 2010-2026 N</a:t>
            </a:r>
            <a:r>
              <a:rPr lang="sq-AL" sz="2000" dirty="0" smtClean="0">
                <a:solidFill>
                  <a:srgbClr val="666666"/>
                </a:solidFill>
              </a:rPr>
              <a:t>ë </a:t>
            </a:r>
            <a:r>
              <a:rPr lang="sq-AL" sz="2000" dirty="0">
                <a:solidFill>
                  <a:srgbClr val="666666"/>
                </a:solidFill>
              </a:rPr>
              <a:t>total ka fituar 67 </a:t>
            </a:r>
            <a:r>
              <a:rPr lang="sq-AL" sz="2000" dirty="0" err="1" smtClean="0">
                <a:solidFill>
                  <a:srgbClr val="666666"/>
                </a:solidFill>
              </a:rPr>
              <a:t>tendera</a:t>
            </a:r>
            <a:endParaRPr lang="en-US" sz="2000" dirty="0" smtClean="0">
              <a:solidFill>
                <a:srgbClr val="666666"/>
              </a:solidFill>
            </a:endParaRPr>
          </a:p>
          <a:p>
            <a:pPr marL="0" indent="0">
              <a:spcBef>
                <a:spcPts val="0"/>
              </a:spcBef>
              <a:buClr>
                <a:srgbClr val="108670"/>
              </a:buClr>
              <a:buSzPts val="3200"/>
              <a:buNone/>
            </a:pPr>
            <a:endParaRPr lang="en-US" sz="2000" dirty="0">
              <a:solidFill>
                <a:srgbClr val="666666"/>
              </a:solidFill>
            </a:endParaRPr>
          </a:p>
          <a:p>
            <a:pPr marL="0" indent="0">
              <a:spcBef>
                <a:spcPts val="0"/>
              </a:spcBef>
              <a:buClr>
                <a:srgbClr val="108670"/>
              </a:buClr>
              <a:buSzPts val="3200"/>
              <a:buNone/>
            </a:pPr>
            <a:r>
              <a:rPr lang="en-US" sz="2000" dirty="0" err="1" smtClean="0">
                <a:solidFill>
                  <a:srgbClr val="666666"/>
                </a:solidFill>
              </a:rPr>
              <a:t>Tenderi</a:t>
            </a:r>
            <a:r>
              <a:rPr lang="en-US" sz="2000" dirty="0" smtClean="0">
                <a:solidFill>
                  <a:srgbClr val="666666"/>
                </a:solidFill>
              </a:rPr>
              <a:t> me </a:t>
            </a:r>
            <a:r>
              <a:rPr lang="en-US" sz="2000" dirty="0" err="1" smtClean="0">
                <a:solidFill>
                  <a:srgbClr val="666666"/>
                </a:solidFill>
              </a:rPr>
              <a:t>vlerë</a:t>
            </a:r>
            <a:r>
              <a:rPr lang="en-US" sz="2000" dirty="0" smtClean="0">
                <a:solidFill>
                  <a:srgbClr val="666666"/>
                </a:solidFill>
              </a:rPr>
              <a:t> </a:t>
            </a:r>
            <a:r>
              <a:rPr lang="en-US" sz="2000" dirty="0" err="1" smtClean="0">
                <a:solidFill>
                  <a:srgbClr val="666666"/>
                </a:solidFill>
              </a:rPr>
              <a:t>më</a:t>
            </a:r>
            <a:r>
              <a:rPr lang="en-US" sz="2000" dirty="0" smtClean="0">
                <a:solidFill>
                  <a:srgbClr val="666666"/>
                </a:solidFill>
              </a:rPr>
              <a:t> </a:t>
            </a:r>
            <a:r>
              <a:rPr lang="en-US" sz="2000" dirty="0" err="1" smtClean="0">
                <a:solidFill>
                  <a:srgbClr val="666666"/>
                </a:solidFill>
              </a:rPr>
              <a:t>të</a:t>
            </a:r>
            <a:r>
              <a:rPr lang="en-US" sz="2000" dirty="0" smtClean="0">
                <a:solidFill>
                  <a:srgbClr val="666666"/>
                </a:solidFill>
              </a:rPr>
              <a:t> </a:t>
            </a:r>
            <a:r>
              <a:rPr lang="en-US" sz="2000" dirty="0" err="1" smtClean="0">
                <a:solidFill>
                  <a:srgbClr val="666666"/>
                </a:solidFill>
              </a:rPr>
              <a:t>lartë</a:t>
            </a:r>
            <a:endParaRPr lang="en-US" sz="2000" dirty="0" smtClean="0">
              <a:solidFill>
                <a:srgbClr val="666666"/>
              </a:solidFill>
            </a:endParaRPr>
          </a:p>
          <a:p>
            <a:pPr marL="0" indent="0">
              <a:spcBef>
                <a:spcPts val="0"/>
              </a:spcBef>
              <a:buClr>
                <a:srgbClr val="108670"/>
              </a:buClr>
              <a:buSzPts val="3200"/>
              <a:buNone/>
            </a:pPr>
            <a:r>
              <a:rPr lang="en-US" sz="2000" dirty="0">
                <a:solidFill>
                  <a:srgbClr val="666666"/>
                </a:solidFill>
              </a:rPr>
              <a:t>D</a:t>
            </a:r>
            <a:r>
              <a:rPr lang="sq-AL" sz="2000" dirty="0" err="1" smtClean="0">
                <a:solidFill>
                  <a:srgbClr val="666666"/>
                </a:solidFill>
              </a:rPr>
              <a:t>hënie</a:t>
            </a:r>
            <a:r>
              <a:rPr lang="sq-AL" sz="2000" dirty="0" smtClean="0">
                <a:solidFill>
                  <a:srgbClr val="666666"/>
                </a:solidFill>
              </a:rPr>
              <a:t> </a:t>
            </a:r>
            <a:r>
              <a:rPr lang="sq-AL" sz="2000" dirty="0">
                <a:solidFill>
                  <a:srgbClr val="666666"/>
                </a:solidFill>
              </a:rPr>
              <a:t>me koncesion/PPP të përmirësimit, ndërtimit, operimit dhe mirëmbajtjes së Rrugës së </a:t>
            </a:r>
            <a:r>
              <a:rPr lang="sq-AL" sz="2000" dirty="0" smtClean="0">
                <a:solidFill>
                  <a:srgbClr val="666666"/>
                </a:solidFill>
              </a:rPr>
              <a:t>Arbrit</a:t>
            </a:r>
            <a:endParaRPr lang="en-US" sz="2000" dirty="0" smtClean="0">
              <a:solidFill>
                <a:srgbClr val="666666"/>
              </a:solidFill>
            </a:endParaRPr>
          </a:p>
          <a:p>
            <a:pPr marL="0" indent="0">
              <a:spcBef>
                <a:spcPts val="0"/>
              </a:spcBef>
              <a:buClr>
                <a:srgbClr val="108670"/>
              </a:buClr>
              <a:buSzPts val="3200"/>
              <a:buNone/>
            </a:pPr>
            <a:endParaRPr lang="en-US" sz="2000" dirty="0">
              <a:solidFill>
                <a:srgbClr val="666666"/>
              </a:solidFill>
            </a:endParaRPr>
          </a:p>
          <a:p>
            <a:pPr marL="0" indent="0">
              <a:spcBef>
                <a:spcPts val="0"/>
              </a:spcBef>
              <a:buClr>
                <a:srgbClr val="108670"/>
              </a:buClr>
              <a:buSzPts val="3200"/>
              <a:buNone/>
            </a:pPr>
            <a:r>
              <a:rPr lang="sq-AL" sz="2000" dirty="0" smtClean="0">
                <a:solidFill>
                  <a:srgbClr val="666666"/>
                </a:solidFill>
              </a:rPr>
              <a:t>Autoriteti </a:t>
            </a:r>
            <a:r>
              <a:rPr lang="sq-AL" sz="2000" dirty="0" err="1">
                <a:solidFill>
                  <a:srgbClr val="666666"/>
                </a:solidFill>
              </a:rPr>
              <a:t>Kontraktor</a:t>
            </a:r>
            <a:r>
              <a:rPr lang="sq-AL" sz="2000" dirty="0">
                <a:solidFill>
                  <a:srgbClr val="666666"/>
                </a:solidFill>
              </a:rPr>
              <a:t>: Ministria e Transportit dhe </a:t>
            </a:r>
            <a:r>
              <a:rPr lang="sq-AL" sz="2000" dirty="0" smtClean="0">
                <a:solidFill>
                  <a:srgbClr val="666666"/>
                </a:solidFill>
              </a:rPr>
              <a:t>Infrastrukturës</a:t>
            </a:r>
            <a:endParaRPr lang="en-US" sz="2000" dirty="0" smtClean="0">
              <a:solidFill>
                <a:srgbClr val="666666"/>
              </a:solidFill>
            </a:endParaRPr>
          </a:p>
          <a:p>
            <a:pPr marL="0" indent="0">
              <a:spcBef>
                <a:spcPts val="0"/>
              </a:spcBef>
              <a:buClr>
                <a:srgbClr val="108670"/>
              </a:buClr>
              <a:buSzPts val="3200"/>
              <a:buNone/>
            </a:pPr>
            <a:endParaRPr lang="en-US" sz="2000" dirty="0">
              <a:solidFill>
                <a:srgbClr val="666666"/>
              </a:solidFill>
            </a:endParaRPr>
          </a:p>
          <a:p>
            <a:pPr marL="0" indent="0">
              <a:spcBef>
                <a:spcPts val="0"/>
              </a:spcBef>
              <a:buClr>
                <a:srgbClr val="108670"/>
              </a:buClr>
              <a:buSzPts val="3200"/>
              <a:buNone/>
            </a:pPr>
            <a:r>
              <a:rPr lang="sq-AL" sz="2000" dirty="0" smtClean="0">
                <a:solidFill>
                  <a:srgbClr val="666666"/>
                </a:solidFill>
              </a:rPr>
              <a:t>Vlera</a:t>
            </a:r>
            <a:r>
              <a:rPr lang="sq-AL" sz="2000" dirty="0">
                <a:solidFill>
                  <a:srgbClr val="666666"/>
                </a:solidFill>
              </a:rPr>
              <a:t>: €253.2 </a:t>
            </a:r>
            <a:r>
              <a:rPr lang="sq-AL" sz="2000" dirty="0" smtClean="0">
                <a:solidFill>
                  <a:srgbClr val="666666"/>
                </a:solidFill>
              </a:rPr>
              <a:t>milionë</a:t>
            </a:r>
            <a:endParaRPr lang="en-US" sz="2000" dirty="0" smtClean="0">
              <a:solidFill>
                <a:srgbClr val="666666"/>
              </a:solidFill>
            </a:endParaRPr>
          </a:p>
          <a:p>
            <a:pPr marL="0" indent="0">
              <a:spcBef>
                <a:spcPts val="0"/>
              </a:spcBef>
              <a:buClr>
                <a:srgbClr val="108670"/>
              </a:buClr>
              <a:buSzPts val="3200"/>
              <a:buNone/>
            </a:pPr>
            <a:endParaRPr lang="en-US" sz="2000" dirty="0">
              <a:solidFill>
                <a:srgbClr val="666666"/>
              </a:solidFill>
            </a:endParaRPr>
          </a:p>
          <a:p>
            <a:pPr marL="0" indent="0">
              <a:spcBef>
                <a:spcPts val="0"/>
              </a:spcBef>
              <a:buClr>
                <a:srgbClr val="108670"/>
              </a:buClr>
              <a:buSzPts val="3200"/>
              <a:buNone/>
            </a:pPr>
            <a:r>
              <a:rPr lang="sq-AL" sz="2000" dirty="0" smtClean="0">
                <a:solidFill>
                  <a:srgbClr val="666666"/>
                </a:solidFill>
                <a:hlinkClick r:id="rId4"/>
              </a:rPr>
              <a:t>opencorporates.al</a:t>
            </a:r>
            <a:endParaRPr sz="2000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811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3f636c5992_0_24"/>
          <p:cNvSpPr txBox="1">
            <a:spLocks noGrp="1"/>
          </p:cNvSpPr>
          <p:nvPr>
            <p:ph type="title"/>
          </p:nvPr>
        </p:nvSpPr>
        <p:spPr>
          <a:xfrm>
            <a:off x="609600" y="188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l"/>
            <a:r>
              <a:rPr lang="sq-AL" sz="3600" dirty="0" smtClean="0">
                <a:solidFill>
                  <a:srgbClr val="108670"/>
                </a:solidFill>
              </a:rPr>
              <a:t>Kontrata</a:t>
            </a:r>
            <a:r>
              <a:rPr lang="en-US" sz="3600" dirty="0" smtClean="0">
                <a:solidFill>
                  <a:srgbClr val="108670"/>
                </a:solidFill>
              </a:rPr>
              <a:t>t</a:t>
            </a:r>
            <a:r>
              <a:rPr lang="sq-AL" sz="3600" dirty="0" smtClean="0">
                <a:solidFill>
                  <a:srgbClr val="108670"/>
                </a:solidFill>
              </a:rPr>
              <a:t> </a:t>
            </a:r>
            <a:r>
              <a:rPr lang="sq-AL" sz="3600" dirty="0">
                <a:solidFill>
                  <a:srgbClr val="108670"/>
                </a:solidFill>
              </a:rPr>
              <a:t>e fituara nga </a:t>
            </a:r>
            <a:r>
              <a:rPr lang="sq-AL" sz="3600" dirty="0" err="1">
                <a:solidFill>
                  <a:srgbClr val="108670"/>
                </a:solidFill>
              </a:rPr>
              <a:t>Gjoka</a:t>
            </a:r>
            <a:r>
              <a:rPr lang="sq-AL" sz="3600" dirty="0">
                <a:solidFill>
                  <a:srgbClr val="108670"/>
                </a:solidFill>
              </a:rPr>
              <a:t> Konstruksion </a:t>
            </a:r>
            <a:endParaRPr sz="3600" dirty="0">
              <a:solidFill>
                <a:srgbClr val="108670"/>
              </a:solidFill>
            </a:endParaRPr>
          </a:p>
        </p:txBody>
      </p:sp>
      <p:sp>
        <p:nvSpPr>
          <p:cNvPr id="115" name="Google Shape;115;g33f636c5992_0_24"/>
          <p:cNvSpPr txBox="1">
            <a:spLocks noGrp="1"/>
          </p:cNvSpPr>
          <p:nvPr>
            <p:ph type="body" idx="1"/>
          </p:nvPr>
        </p:nvSpPr>
        <p:spPr>
          <a:xfrm>
            <a:off x="679269" y="1331640"/>
            <a:ext cx="7428411" cy="4794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404040"/>
              </a:buClr>
              <a:buSzPts val="2800"/>
              <a:buFont typeface="Arial"/>
              <a:buNone/>
            </a:pPr>
            <a:r>
              <a:rPr lang="en-US" sz="2400" dirty="0" err="1" smtClean="0"/>
              <a:t>Kontrata</a:t>
            </a:r>
            <a:r>
              <a:rPr lang="en-US" sz="2400" dirty="0" smtClean="0"/>
              <a:t> e </a:t>
            </a:r>
            <a:r>
              <a:rPr lang="en-US" sz="2400" dirty="0" err="1" smtClean="0"/>
              <a:t>fituara</a:t>
            </a:r>
            <a:r>
              <a:rPr lang="en-US" sz="2400" dirty="0" smtClean="0"/>
              <a:t> </a:t>
            </a:r>
            <a:r>
              <a:rPr lang="en-US" sz="2400" dirty="0" err="1" smtClean="0"/>
              <a:t>nga</a:t>
            </a:r>
            <a:r>
              <a:rPr lang="en-US" sz="2400" dirty="0" smtClean="0"/>
              <a:t> </a:t>
            </a:r>
            <a:r>
              <a:rPr lang="en-US" sz="2400" dirty="0" err="1" smtClean="0"/>
              <a:t>Gjoka</a:t>
            </a:r>
            <a:r>
              <a:rPr lang="en-US" sz="2400" dirty="0"/>
              <a:t> </a:t>
            </a:r>
            <a:r>
              <a:rPr lang="en-US" sz="2400" dirty="0" err="1" smtClean="0"/>
              <a:t>Konstruksion</a:t>
            </a:r>
            <a:r>
              <a:rPr lang="en-US" sz="2400" dirty="0" smtClean="0"/>
              <a:t> </a:t>
            </a:r>
            <a:r>
              <a:rPr lang="en-US" sz="2400" dirty="0" err="1" smtClean="0"/>
              <a:t>të</a:t>
            </a:r>
            <a:r>
              <a:rPr lang="en-US" sz="2400" dirty="0"/>
              <a:t> </a:t>
            </a:r>
            <a:r>
              <a:rPr lang="en-US" sz="2400" dirty="0" err="1" smtClean="0"/>
              <a:t>renditura</a:t>
            </a:r>
            <a:r>
              <a:rPr lang="en-US" sz="2400" dirty="0" err="1" smtClean="0"/>
              <a:t>numrit</a:t>
            </a:r>
            <a:r>
              <a:rPr lang="en-US" sz="2400" dirty="0" smtClean="0"/>
              <a:t> </a:t>
            </a:r>
            <a:r>
              <a:rPr lang="en-US" sz="2400" dirty="0" err="1" smtClean="0"/>
              <a:t>tëtenderave</a:t>
            </a:r>
            <a:r>
              <a:rPr lang="en-US" sz="2400" dirty="0" smtClean="0"/>
              <a:t> </a:t>
            </a:r>
            <a:r>
              <a:rPr lang="en-US" sz="2400" dirty="0" err="1" smtClean="0"/>
              <a:t>sipas</a:t>
            </a:r>
            <a:r>
              <a:rPr lang="en-US" sz="2400" dirty="0" smtClean="0"/>
              <a:t> </a:t>
            </a:r>
            <a:r>
              <a:rPr lang="en-US" sz="2400" dirty="0" err="1" smtClean="0"/>
              <a:t>institucioneve</a:t>
            </a:r>
            <a:endParaRPr sz="2400" dirty="0"/>
          </a:p>
        </p:txBody>
      </p:sp>
      <p:sp>
        <p:nvSpPr>
          <p:cNvPr id="116" name="Google Shape;116;g33f636c5992_0_24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9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117" name="Google Shape;117;g33f636c5992_0_24"/>
          <p:cNvSpPr/>
          <p:nvPr/>
        </p:nvSpPr>
        <p:spPr>
          <a:xfrm>
            <a:off x="5087888" y="6021288"/>
            <a:ext cx="1800300" cy="8367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" name="Google Shape;118;g33f636c5992_0_24"/>
          <p:cNvPicPr preferRelativeResize="0"/>
          <p:nvPr/>
        </p:nvPicPr>
        <p:blipFill rotWithShape="1">
          <a:blip r:embed="rId3">
            <a:alphaModFix/>
          </a:blip>
          <a:srcRect b="10"/>
          <a:stretch/>
        </p:blipFill>
        <p:spPr>
          <a:xfrm>
            <a:off x="10128528" y="0"/>
            <a:ext cx="1921092" cy="2400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zh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767" y="2284847"/>
            <a:ext cx="4502085" cy="384145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3f636c5992_0_24"/>
          <p:cNvSpPr txBox="1">
            <a:spLocks noGrp="1"/>
          </p:cNvSpPr>
          <p:nvPr>
            <p:ph type="title"/>
          </p:nvPr>
        </p:nvSpPr>
        <p:spPr>
          <a:xfrm>
            <a:off x="609600" y="188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 algn="l"/>
            <a:r>
              <a:rPr lang="sq-AL" dirty="0">
                <a:solidFill>
                  <a:srgbClr val="108670"/>
                </a:solidFill>
              </a:rPr>
              <a:t>Dinamikat në vlerë sipas viteve</a:t>
            </a:r>
            <a:br>
              <a:rPr lang="sq-AL" dirty="0">
                <a:solidFill>
                  <a:srgbClr val="108670"/>
                </a:solidFill>
              </a:rPr>
            </a:br>
            <a:endParaRPr dirty="0">
              <a:solidFill>
                <a:srgbClr val="108670"/>
              </a:solidFill>
            </a:endParaRPr>
          </a:p>
        </p:txBody>
      </p:sp>
      <p:sp>
        <p:nvSpPr>
          <p:cNvPr id="115" name="Google Shape;115;g33f636c5992_0_24"/>
          <p:cNvSpPr txBox="1">
            <a:spLocks noGrp="1"/>
          </p:cNvSpPr>
          <p:nvPr>
            <p:ph type="body" idx="1"/>
          </p:nvPr>
        </p:nvSpPr>
        <p:spPr>
          <a:xfrm>
            <a:off x="609600" y="1200151"/>
            <a:ext cx="6470469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404040"/>
              </a:buClr>
              <a:buSzPts val="2800"/>
              <a:buFont typeface="Arial"/>
              <a:buNone/>
            </a:pPr>
            <a:r>
              <a:rPr lang="en-US" dirty="0" err="1" smtClean="0"/>
              <a:t>Vëllimi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fondeve</a:t>
            </a:r>
            <a:r>
              <a:rPr lang="en-US" dirty="0" smtClean="0"/>
              <a:t> </a:t>
            </a:r>
            <a:r>
              <a:rPr lang="en-US" dirty="0" err="1" smtClean="0"/>
              <a:t>publike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fitura</a:t>
            </a:r>
            <a:r>
              <a:rPr lang="en-US" dirty="0" smtClean="0"/>
              <a:t> </a:t>
            </a:r>
            <a:r>
              <a:rPr lang="en-US" dirty="0" err="1" smtClean="0"/>
              <a:t>sipas</a:t>
            </a:r>
            <a:r>
              <a:rPr lang="en-US" dirty="0" smtClean="0"/>
              <a:t> </a:t>
            </a:r>
            <a:r>
              <a:rPr lang="en-US" dirty="0" err="1" smtClean="0"/>
              <a:t>viteve</a:t>
            </a:r>
            <a:r>
              <a:rPr lang="en-US" dirty="0" smtClean="0"/>
              <a:t>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periudhen</a:t>
            </a:r>
            <a:r>
              <a:rPr lang="en-US" dirty="0" smtClean="0"/>
              <a:t> 2010-2025</a:t>
            </a:r>
            <a:endParaRPr dirty="0"/>
          </a:p>
        </p:txBody>
      </p:sp>
      <p:sp>
        <p:nvSpPr>
          <p:cNvPr id="116" name="Google Shape;116;g33f636c5992_0_24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9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117" name="Google Shape;117;g33f636c5992_0_24"/>
          <p:cNvSpPr/>
          <p:nvPr/>
        </p:nvSpPr>
        <p:spPr>
          <a:xfrm>
            <a:off x="5087888" y="6021288"/>
            <a:ext cx="1800300" cy="8367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" name="Google Shape;118;g33f636c5992_0_24"/>
          <p:cNvPicPr preferRelativeResize="0"/>
          <p:nvPr/>
        </p:nvPicPr>
        <p:blipFill rotWithShape="1">
          <a:blip r:embed="rId3">
            <a:alphaModFix/>
          </a:blip>
          <a:srcRect b="10"/>
          <a:stretch/>
        </p:blipFill>
        <p:spPr>
          <a:xfrm>
            <a:off x="10128528" y="0"/>
            <a:ext cx="1921092" cy="2400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zh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594" y="2273891"/>
            <a:ext cx="4283294" cy="346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146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3f636c5992_0_24"/>
          <p:cNvSpPr txBox="1">
            <a:spLocks noGrp="1"/>
          </p:cNvSpPr>
          <p:nvPr>
            <p:ph type="title"/>
          </p:nvPr>
        </p:nvSpPr>
        <p:spPr>
          <a:xfrm>
            <a:off x="609600" y="188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165100" algn="l"/>
            <a:r>
              <a:rPr lang="en-US" dirty="0" err="1"/>
              <a:t>Vlerësimi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sq-AL" dirty="0"/>
              <a:t> Transparencës</a:t>
            </a:r>
            <a:endParaRPr lang="en-US" dirty="0"/>
          </a:p>
        </p:txBody>
      </p:sp>
      <p:sp>
        <p:nvSpPr>
          <p:cNvPr id="115" name="Google Shape;115;g33f636c5992_0_24"/>
          <p:cNvSpPr txBox="1">
            <a:spLocks noGrp="1"/>
          </p:cNvSpPr>
          <p:nvPr>
            <p:ph type="body" idx="1"/>
          </p:nvPr>
        </p:nvSpPr>
        <p:spPr>
          <a:xfrm>
            <a:off x="609599" y="1112808"/>
            <a:ext cx="7093790" cy="5013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65100">
              <a:buNone/>
            </a:pPr>
            <a:r>
              <a:rPr lang="en-US" sz="1400" dirty="0" smtClean="0"/>
              <a:t>   </a:t>
            </a:r>
            <a:r>
              <a:rPr lang="en-US" sz="1400" dirty="0" err="1" smtClean="0"/>
              <a:t>Treguesit</a:t>
            </a:r>
            <a:r>
              <a:rPr lang="en-US" sz="1400" dirty="0" smtClean="0"/>
              <a:t> </a:t>
            </a:r>
            <a:r>
              <a:rPr lang="sq-AL" sz="1400" dirty="0" smtClean="0"/>
              <a:t>të </a:t>
            </a:r>
            <a:r>
              <a:rPr lang="sq-AL" sz="1400" dirty="0"/>
              <a:t>transparencës për të </a:t>
            </a:r>
            <a:r>
              <a:rPr lang="sq-AL" sz="1400" dirty="0" err="1" smtClean="0"/>
              <a:t>gjith</a:t>
            </a:r>
            <a:r>
              <a:rPr lang="en-US" sz="1400" dirty="0" smtClean="0"/>
              <a:t>ë</a:t>
            </a:r>
            <a:r>
              <a:rPr lang="sq-AL" sz="1400" dirty="0" smtClean="0"/>
              <a:t> tender</a:t>
            </a:r>
            <a:r>
              <a:rPr lang="en-US" sz="1400" dirty="0" smtClean="0"/>
              <a:t>a</a:t>
            </a:r>
            <a:r>
              <a:rPr lang="sq-AL" sz="1400" dirty="0" smtClean="0"/>
              <a:t>t </a:t>
            </a:r>
            <a:r>
              <a:rPr lang="sq-AL" sz="1400" dirty="0"/>
              <a:t>e furnitorit, ku secili </a:t>
            </a:r>
            <a:r>
              <a:rPr lang="sq-AL" sz="1400" dirty="0" smtClean="0"/>
              <a:t>është</a:t>
            </a:r>
            <a:r>
              <a:rPr lang="en-US" sz="1400" dirty="0" smtClean="0"/>
              <a:t> </a:t>
            </a:r>
            <a:r>
              <a:rPr lang="sq-AL" sz="1400" dirty="0" smtClean="0"/>
              <a:t>një</a:t>
            </a:r>
            <a:r>
              <a:rPr lang="en-US" sz="1400" dirty="0"/>
              <a:t> </a:t>
            </a:r>
            <a:r>
              <a:rPr lang="sq-AL" sz="1400" dirty="0" smtClean="0"/>
              <a:t>informacion </a:t>
            </a:r>
            <a:r>
              <a:rPr lang="sq-AL" sz="1400" dirty="0"/>
              <a:t>kyç që duhet të publikohet për të siguruar prokurim publik transparent. </a:t>
            </a:r>
            <a:endParaRPr sz="1400" dirty="0"/>
          </a:p>
        </p:txBody>
      </p:sp>
      <p:sp>
        <p:nvSpPr>
          <p:cNvPr id="116" name="Google Shape;116;g33f636c5992_0_24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9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117" name="Google Shape;117;g33f636c5992_0_24"/>
          <p:cNvSpPr/>
          <p:nvPr/>
        </p:nvSpPr>
        <p:spPr>
          <a:xfrm>
            <a:off x="5087888" y="6021288"/>
            <a:ext cx="1800300" cy="8367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" name="Google Shape;118;g33f636c5992_0_24"/>
          <p:cNvPicPr preferRelativeResize="0"/>
          <p:nvPr/>
        </p:nvPicPr>
        <p:blipFill rotWithShape="1">
          <a:blip r:embed="rId3">
            <a:alphaModFix/>
          </a:blip>
          <a:srcRect b="10"/>
          <a:stretch/>
        </p:blipFill>
        <p:spPr>
          <a:xfrm>
            <a:off x="10128528" y="0"/>
            <a:ext cx="1921092" cy="2400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zh 2"/>
          <p:cNvPicPr>
            <a:picLocks noChangeAspect="1"/>
          </p:cNvPicPr>
          <p:nvPr/>
        </p:nvPicPr>
        <p:blipFill rotWithShape="1">
          <a:blip r:embed="rId4"/>
          <a:srcRect l="-756" t="5172" r="988" b="2218"/>
          <a:stretch/>
        </p:blipFill>
        <p:spPr>
          <a:xfrm>
            <a:off x="609598" y="1678726"/>
            <a:ext cx="6455436" cy="410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957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3f636c5992_0_24"/>
          <p:cNvSpPr txBox="1">
            <a:spLocks noGrp="1"/>
          </p:cNvSpPr>
          <p:nvPr>
            <p:ph type="title"/>
          </p:nvPr>
        </p:nvSpPr>
        <p:spPr>
          <a:xfrm>
            <a:off x="609600" y="188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l"/>
            <a:r>
              <a:rPr lang="sq-AL" dirty="0">
                <a:solidFill>
                  <a:srgbClr val="108670"/>
                </a:solidFill>
              </a:rPr>
              <a:t>Vlerësimi i Integritetit </a:t>
            </a:r>
            <a:endParaRPr lang="sq-AL" dirty="0">
              <a:solidFill>
                <a:srgbClr val="108670"/>
              </a:solidFill>
            </a:endParaRPr>
          </a:p>
        </p:txBody>
      </p:sp>
      <p:sp>
        <p:nvSpPr>
          <p:cNvPr id="115" name="Google Shape;115;g33f636c5992_0_24"/>
          <p:cNvSpPr txBox="1">
            <a:spLocks noGrp="1"/>
          </p:cNvSpPr>
          <p:nvPr>
            <p:ph type="body" idx="1"/>
          </p:nvPr>
        </p:nvSpPr>
        <p:spPr>
          <a:xfrm>
            <a:off x="609599" y="1207698"/>
            <a:ext cx="7093790" cy="4918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65100">
              <a:buNone/>
            </a:pPr>
            <a:r>
              <a:rPr lang="sq-AL" sz="1400" dirty="0" smtClean="0"/>
              <a:t>Treguesit </a:t>
            </a:r>
            <a:r>
              <a:rPr lang="sq-AL" sz="1400" dirty="0"/>
              <a:t>e paraqitur vlerësojnë nivelin e integritetit për këtë furnitor duke matur </a:t>
            </a:r>
            <a:r>
              <a:rPr lang="sq-AL" sz="1400" dirty="0" smtClean="0"/>
              <a:t>disa</a:t>
            </a:r>
            <a:endParaRPr lang="en-US" sz="1400" dirty="0" smtClean="0"/>
          </a:p>
          <a:p>
            <a:pPr marL="342900" lvl="0" indent="-165100" algn="ctr">
              <a:buNone/>
            </a:pPr>
            <a:r>
              <a:rPr lang="sq-AL" sz="1400" dirty="0" smtClean="0"/>
              <a:t>elementë </a:t>
            </a:r>
            <a:r>
              <a:rPr lang="sq-AL" sz="1400" dirty="0"/>
              <a:t>që tregojnë rrezik </a:t>
            </a:r>
            <a:r>
              <a:rPr lang="sq-AL" sz="1400" dirty="0" smtClean="0"/>
              <a:t>të </a:t>
            </a:r>
            <a:r>
              <a:rPr lang="sq-AL" sz="1400" dirty="0"/>
              <a:t>integritetit në të gjitha proceset e prokurimit </a:t>
            </a:r>
            <a:r>
              <a:rPr lang="sq-AL" sz="1400" dirty="0" smtClean="0"/>
              <a:t>të</a:t>
            </a:r>
            <a:r>
              <a:rPr lang="en-US" sz="1400" dirty="0" smtClean="0"/>
              <a:t> </a:t>
            </a:r>
            <a:r>
              <a:rPr lang="sq-AL" sz="1400" dirty="0" smtClean="0"/>
              <a:t>furnitori</a:t>
            </a:r>
            <a:r>
              <a:rPr lang="en-US" sz="1400" dirty="0" smtClean="0"/>
              <a:t>t</a:t>
            </a:r>
            <a:r>
              <a:rPr lang="sq-AL" sz="1400" dirty="0" smtClean="0"/>
              <a:t>. </a:t>
            </a:r>
            <a:endParaRPr sz="1400" dirty="0"/>
          </a:p>
        </p:txBody>
      </p:sp>
      <p:sp>
        <p:nvSpPr>
          <p:cNvPr id="116" name="Google Shape;116;g33f636c5992_0_24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9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117" name="Google Shape;117;g33f636c5992_0_24"/>
          <p:cNvSpPr/>
          <p:nvPr/>
        </p:nvSpPr>
        <p:spPr>
          <a:xfrm>
            <a:off x="5087888" y="6021288"/>
            <a:ext cx="1800300" cy="8367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" name="Google Shape;118;g33f636c5992_0_24"/>
          <p:cNvPicPr preferRelativeResize="0"/>
          <p:nvPr/>
        </p:nvPicPr>
        <p:blipFill rotWithShape="1">
          <a:blip r:embed="rId3">
            <a:alphaModFix/>
          </a:blip>
          <a:srcRect b="10"/>
          <a:stretch/>
        </p:blipFill>
        <p:spPr>
          <a:xfrm>
            <a:off x="10128528" y="0"/>
            <a:ext cx="1921092" cy="2400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zh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075" y="2001309"/>
            <a:ext cx="6328374" cy="345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532816"/>
      </p:ext>
    </p:extLst>
  </p:cSld>
  <p:clrMapOvr>
    <a:masterClrMapping/>
  </p:clrMapOvr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234</Words>
  <Application>Microsoft Office PowerPoint</Application>
  <PresentationFormat>Ekrani i gjerë</PresentationFormat>
  <Paragraphs>46</Paragraphs>
  <Slides>7</Slides>
  <Notes>7</Notes>
  <HiddenSlides>0</HiddenSlides>
  <MMClips>0</MMClips>
  <ScaleCrop>false</ScaleCrop>
  <HeadingPairs>
    <vt:vector size="6" baseType="variant">
      <vt:variant>
        <vt:lpstr>Fontet e përdorura</vt:lpstr>
      </vt:variant>
      <vt:variant>
        <vt:i4>4</vt:i4>
      </vt:variant>
      <vt:variant>
        <vt:lpstr>Tema</vt:lpstr>
      </vt:variant>
      <vt:variant>
        <vt:i4>1</vt:i4>
      </vt:variant>
      <vt:variant>
        <vt:lpstr>Titujt e pamjes rrëshqitëse</vt:lpstr>
      </vt:variant>
      <vt:variant>
        <vt:i4>7</vt:i4>
      </vt:variant>
    </vt:vector>
  </HeadingPairs>
  <TitlesOfParts>
    <vt:vector size="12" baseType="lpstr">
      <vt:lpstr>Arial</vt:lpstr>
      <vt:lpstr>Cambria</vt:lpstr>
      <vt:lpstr>Trebuchet MS</vt:lpstr>
      <vt:lpstr>Calibri</vt:lpstr>
      <vt:lpstr>Alapértelmezett terv</vt:lpstr>
      <vt:lpstr>Prezantim në PowerPoint</vt:lpstr>
      <vt:lpstr>The iMonitor 2.0 project</vt:lpstr>
      <vt:lpstr>Kontraktori Gjoka Konstruksion </vt:lpstr>
      <vt:lpstr>Kontratat e fituara nga Gjoka Konstruksion </vt:lpstr>
      <vt:lpstr>Dinamikat në vlerë sipas viteve </vt:lpstr>
      <vt:lpstr>Vlerësimi i Transparencës</vt:lpstr>
      <vt:lpstr>Vlerësimi i Integritetit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Prezantim në PowerPoint</dc:title>
  <dc:creator>Bianca Vaz Mondo</dc:creator>
  <cp:lastModifiedBy>assistant@ais.al</cp:lastModifiedBy>
  <cp:revision>13</cp:revision>
  <dcterms:created xsi:type="dcterms:W3CDTF">2023-11-21T10:14:06Z</dcterms:created>
  <dcterms:modified xsi:type="dcterms:W3CDTF">2026-04-28T07:42:24Z</dcterms:modified>
</cp:coreProperties>
</file>